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6F4F4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theme" Target="../theme/theme1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8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018949"/>
            <a:ext cx="7825502" cy="97821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徐海东人物补充</a:t>
            </a:r>
            <a:endParaRPr lang="en-US" sz="6150" dirty="0"/>
          </a:p>
        </p:txBody>
      </p:sp>
      <p:sp>
        <p:nvSpPr>
          <p:cNvPr id="3" name="Shape 1"/>
          <p:cNvSpPr/>
          <p:nvPr/>
        </p:nvSpPr>
        <p:spPr>
          <a:xfrm>
            <a:off x="7133749" y="4450794"/>
            <a:ext cx="362903" cy="362903"/>
          </a:xfrm>
          <a:prstGeom prst="roundRect">
            <a:avLst>
              <a:gd name="adj" fmla="val 25194296"/>
            </a:avLst>
          </a:prstGeom>
          <a:solidFill>
            <a:srgbClr val="54E4AD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7259955" y="4583430"/>
            <a:ext cx="110371" cy="9751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750"/>
              </a:lnSpc>
              <a:buNone/>
            </a:pPr>
            <a:r>
              <a:rPr lang="en-US" sz="750" dirty="0">
                <a:solidFill>
                  <a:srgbClr val="38383C"/>
                </a:solidFill>
                <a:latin typeface="Inter Medium" pitchFamily="34" charset="0"/>
                <a:ea typeface="Inter Medium" pitchFamily="34" charset="-122"/>
                <a:cs typeface="Inter Medium" pitchFamily="34" charset="-120"/>
              </a:rPr>
              <a:t>ll</a:t>
            </a:r>
            <a:endParaRPr lang="en-US" sz="750" dirty="0"/>
          </a:p>
        </p:txBody>
      </p:sp>
      <p:sp>
        <p:nvSpPr>
          <p:cNvPr id="5" name="Text 3"/>
          <p:cNvSpPr/>
          <p:nvPr/>
        </p:nvSpPr>
        <p:spPr>
          <a:xfrm>
            <a:off x="6538555" y="4813697"/>
            <a:ext cx="1553170" cy="39683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作者：ljx ljx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189798"/>
            <a:ext cx="6349246" cy="56697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斯诺笔下的徐海东与鄂豫皖苏区</a:t>
            </a:r>
            <a:endParaRPr lang="en-US" sz="3550" dirty="0"/>
          </a:p>
        </p:txBody>
      </p:sp>
      <p:sp>
        <p:nvSpPr>
          <p:cNvPr id="4" name="Text 1"/>
          <p:cNvSpPr/>
          <p:nvPr/>
        </p:nvSpPr>
        <p:spPr>
          <a:xfrm>
            <a:off x="1133951" y="3352086"/>
            <a:ext cx="7216259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"对于我这个“红区调查员”来说，没有比徐海东本人的故事是更好的材料了。他</a:t>
            </a:r>
            <a:r>
              <a:rPr lang="en-US" sz="1750" dirty="0">
                <a:solidFill>
                  <a:srgbClr val="204C8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第一次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告诉我关于鄂豫皖苏维埃共和国的历史，</a:t>
            </a:r>
            <a:r>
              <a:rPr lang="en-US" sz="1750" dirty="0">
                <a:solidFill>
                  <a:srgbClr val="204C8E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徐海东对它的发展详情，几乎无不了若指掌。</a:t>
            </a: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"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3096935"/>
            <a:ext cx="30480" cy="1599009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6" name="Text 3"/>
          <p:cNvSpPr/>
          <p:nvPr/>
        </p:nvSpPr>
        <p:spPr>
          <a:xfrm>
            <a:off x="793790" y="4951095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斯诺高度评价徐海东对鄂豫皖苏区情况的深入了解。徐海东详细而务实的介绍，不仅展现了他对革命事业的投入，也为外界提供了宝贵的第一手资料，澄清了对该苏区的误解。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311717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徐海东：功勋卓著的大将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892969"/>
            <a:ext cx="13836729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徐海东大将是中国革命史上的一位传奇人物，从贫苦窑工家庭投身革命，为人民解放事业立下赫赫战功，其军事才能和忠诚深受毛泽东高度评价。</a:t>
            </a:r>
            <a:endParaRPr lang="en-US" sz="8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6835" y="1201936"/>
            <a:ext cx="8619411" cy="5897404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396835" y="7226856"/>
            <a:ext cx="4536638" cy="1687235"/>
          </a:xfrm>
          <a:prstGeom prst="roundRect">
            <a:avLst>
              <a:gd name="adj" fmla="val 2823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412075" y="7242096"/>
            <a:ext cx="4506158" cy="340162"/>
          </a:xfrm>
          <a:prstGeom prst="roundRect">
            <a:avLst>
              <a:gd name="adj" fmla="val 8627"/>
            </a:avLst>
          </a:prstGeom>
          <a:solidFill>
            <a:srgbClr val="DADBF1"/>
          </a:solidFill>
        </p:spPr>
      </p:sp>
      <p:sp>
        <p:nvSpPr>
          <p:cNvPr id="7" name="Text 4"/>
          <p:cNvSpPr/>
          <p:nvPr/>
        </p:nvSpPr>
        <p:spPr>
          <a:xfrm>
            <a:off x="2580084" y="7301984"/>
            <a:ext cx="170021" cy="2126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1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525423" y="7695605"/>
            <a:ext cx="1417558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生平概览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525423" y="7940754"/>
            <a:ext cx="427946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出生：1900年</a:t>
            </a:r>
            <a:endParaRPr lang="en-US" sz="850" dirty="0"/>
          </a:p>
        </p:txBody>
      </p:sp>
      <p:sp>
        <p:nvSpPr>
          <p:cNvPr id="10" name="Text 7"/>
          <p:cNvSpPr/>
          <p:nvPr/>
        </p:nvSpPr>
        <p:spPr>
          <a:xfrm>
            <a:off x="525423" y="8161853"/>
            <a:ext cx="427946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逝世：1970年</a:t>
            </a:r>
            <a:endParaRPr lang="en-US" sz="850" dirty="0"/>
          </a:p>
        </p:txBody>
      </p:sp>
      <p:sp>
        <p:nvSpPr>
          <p:cNvPr id="11" name="Text 8"/>
          <p:cNvSpPr/>
          <p:nvPr/>
        </p:nvSpPr>
        <p:spPr>
          <a:xfrm>
            <a:off x="525423" y="8382953"/>
            <a:ext cx="427946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籍贯：湖北黄陂</a:t>
            </a:r>
            <a:endParaRPr lang="en-US" sz="850" dirty="0"/>
          </a:p>
        </p:txBody>
      </p:sp>
      <p:sp>
        <p:nvSpPr>
          <p:cNvPr id="12" name="Text 9"/>
          <p:cNvSpPr/>
          <p:nvPr/>
        </p:nvSpPr>
        <p:spPr>
          <a:xfrm>
            <a:off x="525423" y="8604052"/>
            <a:ext cx="427946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出身：贫苦窑工</a:t>
            </a:r>
            <a:endParaRPr lang="en-US" sz="850" dirty="0"/>
          </a:p>
        </p:txBody>
      </p:sp>
      <p:sp>
        <p:nvSpPr>
          <p:cNvPr id="13" name="Shape 10"/>
          <p:cNvSpPr/>
          <p:nvPr/>
        </p:nvSpPr>
        <p:spPr>
          <a:xfrm>
            <a:off x="5046821" y="7226856"/>
            <a:ext cx="4536638" cy="1687235"/>
          </a:xfrm>
          <a:prstGeom prst="roundRect">
            <a:avLst>
              <a:gd name="adj" fmla="val 2823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062061" y="7242096"/>
            <a:ext cx="4506158" cy="340162"/>
          </a:xfrm>
          <a:prstGeom prst="roundRect">
            <a:avLst>
              <a:gd name="adj" fmla="val 8627"/>
            </a:avLst>
          </a:prstGeom>
          <a:solidFill>
            <a:srgbClr val="DADBF1"/>
          </a:solidFill>
        </p:spPr>
      </p:sp>
      <p:sp>
        <p:nvSpPr>
          <p:cNvPr id="15" name="Text 12"/>
          <p:cNvSpPr/>
          <p:nvPr/>
        </p:nvSpPr>
        <p:spPr>
          <a:xfrm>
            <a:off x="7230070" y="7301984"/>
            <a:ext cx="170021" cy="2126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2</a:t>
            </a:r>
            <a:endParaRPr lang="en-US" sz="1300" dirty="0"/>
          </a:p>
        </p:txBody>
      </p:sp>
      <p:sp>
        <p:nvSpPr>
          <p:cNvPr id="16" name="Text 13"/>
          <p:cNvSpPr/>
          <p:nvPr/>
        </p:nvSpPr>
        <p:spPr>
          <a:xfrm>
            <a:off x="5175409" y="7695605"/>
            <a:ext cx="1417558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革命贡献</a:t>
            </a:r>
            <a:endParaRPr lang="en-US" sz="1100" dirty="0"/>
          </a:p>
        </p:txBody>
      </p:sp>
      <p:sp>
        <p:nvSpPr>
          <p:cNvPr id="17" name="Text 14"/>
          <p:cNvSpPr/>
          <p:nvPr/>
        </p:nvSpPr>
        <p:spPr>
          <a:xfrm>
            <a:off x="5175409" y="7940754"/>
            <a:ext cx="427946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1925年加入中国共产党</a:t>
            </a:r>
            <a:endParaRPr lang="en-US" sz="850" dirty="0"/>
          </a:p>
        </p:txBody>
      </p:sp>
      <p:sp>
        <p:nvSpPr>
          <p:cNvPr id="18" name="Text 15"/>
          <p:cNvSpPr/>
          <p:nvPr/>
        </p:nvSpPr>
        <p:spPr>
          <a:xfrm>
            <a:off x="5175409" y="8161853"/>
            <a:ext cx="427946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中国工农红军主要领导人</a:t>
            </a:r>
            <a:endParaRPr lang="en-US" sz="850" dirty="0"/>
          </a:p>
        </p:txBody>
      </p:sp>
      <p:sp>
        <p:nvSpPr>
          <p:cNvPr id="19" name="Text 16"/>
          <p:cNvSpPr/>
          <p:nvPr/>
        </p:nvSpPr>
        <p:spPr>
          <a:xfrm>
            <a:off x="5175409" y="8382953"/>
            <a:ext cx="427946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杰出军事家，开国大将</a:t>
            </a:r>
            <a:endParaRPr lang="en-US" sz="850" dirty="0"/>
          </a:p>
        </p:txBody>
      </p:sp>
      <p:sp>
        <p:nvSpPr>
          <p:cNvPr id="20" name="Shape 17"/>
          <p:cNvSpPr/>
          <p:nvPr/>
        </p:nvSpPr>
        <p:spPr>
          <a:xfrm>
            <a:off x="9696807" y="7226856"/>
            <a:ext cx="4536638" cy="1687235"/>
          </a:xfrm>
          <a:prstGeom prst="roundRect">
            <a:avLst>
              <a:gd name="adj" fmla="val 2823"/>
            </a:avLst>
          </a:prstGeom>
          <a:solidFill>
            <a:srgbClr val="FFFFFF"/>
          </a:solidFill>
          <a:ln w="15240">
            <a:solidFill>
              <a:srgbClr val="C0C1D7"/>
            </a:solidFill>
            <a:prstDash val="solid"/>
          </a:ln>
        </p:spPr>
      </p:sp>
      <p:sp>
        <p:nvSpPr>
          <p:cNvPr id="21" name="Shape 18"/>
          <p:cNvSpPr/>
          <p:nvPr/>
        </p:nvSpPr>
        <p:spPr>
          <a:xfrm>
            <a:off x="9712047" y="7242096"/>
            <a:ext cx="4506158" cy="340162"/>
          </a:xfrm>
          <a:prstGeom prst="roundRect">
            <a:avLst>
              <a:gd name="adj" fmla="val 8627"/>
            </a:avLst>
          </a:prstGeom>
          <a:solidFill>
            <a:srgbClr val="DADBF1"/>
          </a:solidFill>
        </p:spPr>
      </p:sp>
      <p:sp>
        <p:nvSpPr>
          <p:cNvPr id="22" name="Text 19"/>
          <p:cNvSpPr/>
          <p:nvPr/>
        </p:nvSpPr>
        <p:spPr>
          <a:xfrm>
            <a:off x="11880056" y="7301984"/>
            <a:ext cx="170021" cy="2126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00"/>
              </a:lnSpc>
              <a:buNone/>
            </a:pPr>
            <a:r>
              <a:rPr lang="en-US" sz="13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3</a:t>
            </a:r>
            <a:endParaRPr lang="en-US" sz="1300" dirty="0"/>
          </a:p>
        </p:txBody>
      </p:sp>
      <p:sp>
        <p:nvSpPr>
          <p:cNvPr id="23" name="Text 20"/>
          <p:cNvSpPr/>
          <p:nvPr/>
        </p:nvSpPr>
        <p:spPr>
          <a:xfrm>
            <a:off x="9825395" y="7695605"/>
            <a:ext cx="1417558" cy="17716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350"/>
              </a:lnSpc>
              <a:buNone/>
            </a:pPr>
            <a:r>
              <a:rPr lang="en-US" sz="11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主要成就</a:t>
            </a:r>
            <a:endParaRPr lang="en-US" sz="1100" dirty="0"/>
          </a:p>
        </p:txBody>
      </p:sp>
      <p:sp>
        <p:nvSpPr>
          <p:cNvPr id="24" name="Text 21"/>
          <p:cNvSpPr/>
          <p:nvPr/>
        </p:nvSpPr>
        <p:spPr>
          <a:xfrm>
            <a:off x="9825395" y="7940754"/>
            <a:ext cx="427946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领导黄麻起义</a:t>
            </a:r>
            <a:endParaRPr lang="en-US" sz="850" dirty="0"/>
          </a:p>
        </p:txBody>
      </p:sp>
      <p:sp>
        <p:nvSpPr>
          <p:cNvPr id="25" name="Text 22"/>
          <p:cNvSpPr/>
          <p:nvPr/>
        </p:nvSpPr>
        <p:spPr>
          <a:xfrm>
            <a:off x="9825395" y="8161853"/>
            <a:ext cx="427946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创建鄂豫皖苏区</a:t>
            </a:r>
            <a:endParaRPr lang="en-US" sz="850" dirty="0"/>
          </a:p>
        </p:txBody>
      </p:sp>
      <p:sp>
        <p:nvSpPr>
          <p:cNvPr id="26" name="Text 23"/>
          <p:cNvSpPr/>
          <p:nvPr/>
        </p:nvSpPr>
        <p:spPr>
          <a:xfrm>
            <a:off x="9825395" y="8382953"/>
            <a:ext cx="4279463" cy="18145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Char char="•"/>
            </a:pPr>
            <a:r>
              <a:rPr lang="en-US" sz="8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率红二十五军长征</a:t>
            </a:r>
            <a:endParaRPr lang="en-US" sz="850" dirty="0"/>
          </a:p>
        </p:txBody>
      </p:sp>
      <p:sp>
        <p:nvSpPr>
          <p:cNvPr id="27" name="Text 24"/>
          <p:cNvSpPr/>
          <p:nvPr/>
        </p:nvSpPr>
        <p:spPr>
          <a:xfrm>
            <a:off x="566857" y="9169122"/>
            <a:ext cx="13666708" cy="22681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750"/>
              </a:lnSpc>
              <a:buNone/>
            </a:pPr>
            <a:r>
              <a:rPr lang="en-US" sz="11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毛泽东曾评价他："对中国革命有大功的人。"</a:t>
            </a:r>
            <a:endParaRPr lang="en-US" sz="1100" dirty="0"/>
          </a:p>
        </p:txBody>
      </p:sp>
      <p:sp>
        <p:nvSpPr>
          <p:cNvPr id="28" name="Shape 25"/>
          <p:cNvSpPr/>
          <p:nvPr/>
        </p:nvSpPr>
        <p:spPr>
          <a:xfrm>
            <a:off x="396835" y="9041606"/>
            <a:ext cx="15240" cy="481846"/>
          </a:xfrm>
          <a:prstGeom prst="rect">
            <a:avLst/>
          </a:prstGeom>
          <a:solidFill>
            <a:srgbClr val="4950BC"/>
          </a:solid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5769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50664" y="432673"/>
            <a:ext cx="3933587" cy="49172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徐海东：功勋与牺牲</a:t>
            </a:r>
            <a:endParaRPr lang="en-US" sz="3050" dirty="0"/>
          </a:p>
        </p:txBody>
      </p:sp>
      <p:sp>
        <p:nvSpPr>
          <p:cNvPr id="4" name="Text 1"/>
          <p:cNvSpPr/>
          <p:nvPr/>
        </p:nvSpPr>
        <p:spPr>
          <a:xfrm>
            <a:off x="550664" y="1160383"/>
            <a:ext cx="8042672" cy="2518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徐海东大将为中国革命胜利付出了巨大牺牲，贡献彪炳史册。</a:t>
            </a:r>
            <a:endParaRPr lang="en-US" sz="1200" dirty="0"/>
          </a:p>
        </p:txBody>
      </p:sp>
      <p:sp>
        <p:nvSpPr>
          <p:cNvPr id="5" name="Shape 2"/>
          <p:cNvSpPr/>
          <p:nvPr/>
        </p:nvSpPr>
        <p:spPr>
          <a:xfrm>
            <a:off x="550664" y="1589127"/>
            <a:ext cx="8042672" cy="952262"/>
          </a:xfrm>
          <a:prstGeom prst="roundRect">
            <a:avLst>
              <a:gd name="adj" fmla="val 11523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527804" y="1589127"/>
            <a:ext cx="91440" cy="952262"/>
          </a:xfrm>
          <a:prstGeom prst="roundRect">
            <a:avLst>
              <a:gd name="adj" fmla="val 72272"/>
            </a:avLst>
          </a:prstGeom>
          <a:solidFill>
            <a:srgbClr val="4950BC"/>
          </a:solidFill>
        </p:spPr>
      </p:sp>
      <p:sp>
        <p:nvSpPr>
          <p:cNvPr id="7" name="Text 4"/>
          <p:cNvSpPr/>
          <p:nvPr/>
        </p:nvSpPr>
        <p:spPr>
          <a:xfrm>
            <a:off x="799386" y="1769269"/>
            <a:ext cx="1966793" cy="2458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巨大牺牲</a:t>
            </a:r>
            <a:endParaRPr lang="en-US" sz="1500" dirty="0"/>
          </a:p>
        </p:txBody>
      </p:sp>
      <p:sp>
        <p:nvSpPr>
          <p:cNvPr id="8" name="Text 5"/>
          <p:cNvSpPr/>
          <p:nvPr/>
        </p:nvSpPr>
        <p:spPr>
          <a:xfrm>
            <a:off x="799386" y="2109430"/>
            <a:ext cx="7613809" cy="2518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66名亲属遇害，自身9次负伤，留下17处疤痕。</a:t>
            </a:r>
            <a:endParaRPr lang="en-US" sz="1200" dirty="0"/>
          </a:p>
        </p:txBody>
      </p:sp>
      <p:sp>
        <p:nvSpPr>
          <p:cNvPr id="9" name="Shape 6"/>
          <p:cNvSpPr/>
          <p:nvPr/>
        </p:nvSpPr>
        <p:spPr>
          <a:xfrm>
            <a:off x="550664" y="2698671"/>
            <a:ext cx="8042672" cy="952262"/>
          </a:xfrm>
          <a:prstGeom prst="roundRect">
            <a:avLst>
              <a:gd name="adj" fmla="val 11523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27804" y="2698671"/>
            <a:ext cx="91440" cy="952262"/>
          </a:xfrm>
          <a:prstGeom prst="roundRect">
            <a:avLst>
              <a:gd name="adj" fmla="val 72272"/>
            </a:avLst>
          </a:prstGeom>
          <a:solidFill>
            <a:srgbClr val="4950BC"/>
          </a:solidFill>
        </p:spPr>
      </p:sp>
      <p:sp>
        <p:nvSpPr>
          <p:cNvPr id="11" name="Text 8"/>
          <p:cNvSpPr/>
          <p:nvPr/>
        </p:nvSpPr>
        <p:spPr>
          <a:xfrm>
            <a:off x="799386" y="2878812"/>
            <a:ext cx="1966793" cy="2458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抗日名将</a:t>
            </a:r>
            <a:endParaRPr lang="en-US" sz="1500" dirty="0"/>
          </a:p>
        </p:txBody>
      </p:sp>
      <p:sp>
        <p:nvSpPr>
          <p:cNvPr id="12" name="Text 9"/>
          <p:cNvSpPr/>
          <p:nvPr/>
        </p:nvSpPr>
        <p:spPr>
          <a:xfrm>
            <a:off x="799386" y="3218974"/>
            <a:ext cx="7613809" cy="2518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曾任八路军115师344旅旅长，英勇抗击日寇。</a:t>
            </a:r>
            <a:endParaRPr lang="en-US" sz="1200" dirty="0"/>
          </a:p>
        </p:txBody>
      </p:sp>
      <p:sp>
        <p:nvSpPr>
          <p:cNvPr id="13" name="Shape 10"/>
          <p:cNvSpPr/>
          <p:nvPr/>
        </p:nvSpPr>
        <p:spPr>
          <a:xfrm>
            <a:off x="550664" y="3808214"/>
            <a:ext cx="8042672" cy="952262"/>
          </a:xfrm>
          <a:prstGeom prst="roundRect">
            <a:avLst>
              <a:gd name="adj" fmla="val 11523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527804" y="3808214"/>
            <a:ext cx="91440" cy="952262"/>
          </a:xfrm>
          <a:prstGeom prst="roundRect">
            <a:avLst>
              <a:gd name="adj" fmla="val 72272"/>
            </a:avLst>
          </a:prstGeom>
          <a:solidFill>
            <a:srgbClr val="4950BC"/>
          </a:solidFill>
        </p:spPr>
      </p:sp>
      <p:sp>
        <p:nvSpPr>
          <p:cNvPr id="15" name="Text 12"/>
          <p:cNvSpPr/>
          <p:nvPr/>
        </p:nvSpPr>
        <p:spPr>
          <a:xfrm>
            <a:off x="799386" y="3988356"/>
            <a:ext cx="1966793" cy="2458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长期病痛</a:t>
            </a:r>
            <a:endParaRPr lang="en-US" sz="1500" dirty="0"/>
          </a:p>
        </p:txBody>
      </p:sp>
      <p:sp>
        <p:nvSpPr>
          <p:cNvPr id="16" name="Text 13"/>
          <p:cNvSpPr/>
          <p:nvPr/>
        </p:nvSpPr>
        <p:spPr>
          <a:xfrm>
            <a:off x="799386" y="4328517"/>
            <a:ext cx="7613809" cy="2518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1940年后因伤病长期休养，身体受损严重。</a:t>
            </a:r>
            <a:endParaRPr lang="en-US" sz="1200" dirty="0"/>
          </a:p>
        </p:txBody>
      </p:sp>
      <p:sp>
        <p:nvSpPr>
          <p:cNvPr id="17" name="Shape 14"/>
          <p:cNvSpPr/>
          <p:nvPr/>
        </p:nvSpPr>
        <p:spPr>
          <a:xfrm>
            <a:off x="550664" y="4917757"/>
            <a:ext cx="8042672" cy="952262"/>
          </a:xfrm>
          <a:prstGeom prst="roundRect">
            <a:avLst>
              <a:gd name="adj" fmla="val 11523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527804" y="4917757"/>
            <a:ext cx="91440" cy="952262"/>
          </a:xfrm>
          <a:prstGeom prst="roundRect">
            <a:avLst>
              <a:gd name="adj" fmla="val 72272"/>
            </a:avLst>
          </a:prstGeom>
          <a:solidFill>
            <a:srgbClr val="4950BC"/>
          </a:solidFill>
        </p:spPr>
      </p:sp>
      <p:sp>
        <p:nvSpPr>
          <p:cNvPr id="19" name="Text 16"/>
          <p:cNvSpPr/>
          <p:nvPr/>
        </p:nvSpPr>
        <p:spPr>
          <a:xfrm>
            <a:off x="799386" y="5097899"/>
            <a:ext cx="1966793" cy="2458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大将殊荣</a:t>
            </a:r>
            <a:endParaRPr lang="en-US" sz="1500" dirty="0"/>
          </a:p>
        </p:txBody>
      </p:sp>
      <p:sp>
        <p:nvSpPr>
          <p:cNvPr id="20" name="Text 17"/>
          <p:cNvSpPr/>
          <p:nvPr/>
        </p:nvSpPr>
        <p:spPr>
          <a:xfrm>
            <a:off x="799386" y="5438061"/>
            <a:ext cx="7613809" cy="2518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1955年被授予中国人民解放军大将军衔。</a:t>
            </a:r>
            <a:endParaRPr lang="en-US" sz="1200" dirty="0"/>
          </a:p>
        </p:txBody>
      </p:sp>
      <p:sp>
        <p:nvSpPr>
          <p:cNvPr id="21" name="Shape 18"/>
          <p:cNvSpPr/>
          <p:nvPr/>
        </p:nvSpPr>
        <p:spPr>
          <a:xfrm>
            <a:off x="550664" y="6027301"/>
            <a:ext cx="8042672" cy="952262"/>
          </a:xfrm>
          <a:prstGeom prst="roundRect">
            <a:avLst>
              <a:gd name="adj" fmla="val 11523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22" name="Shape 19"/>
          <p:cNvSpPr/>
          <p:nvPr/>
        </p:nvSpPr>
        <p:spPr>
          <a:xfrm>
            <a:off x="527804" y="6027301"/>
            <a:ext cx="91440" cy="952262"/>
          </a:xfrm>
          <a:prstGeom prst="roundRect">
            <a:avLst>
              <a:gd name="adj" fmla="val 72272"/>
            </a:avLst>
          </a:prstGeom>
          <a:solidFill>
            <a:srgbClr val="4950BC"/>
          </a:solidFill>
        </p:spPr>
      </p:sp>
      <p:sp>
        <p:nvSpPr>
          <p:cNvPr id="23" name="Text 20"/>
          <p:cNvSpPr/>
          <p:nvPr/>
        </p:nvSpPr>
        <p:spPr>
          <a:xfrm>
            <a:off x="799386" y="6207443"/>
            <a:ext cx="1966793" cy="2458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5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英年早逝</a:t>
            </a:r>
            <a:endParaRPr lang="en-US" sz="1500" dirty="0"/>
          </a:p>
        </p:txBody>
      </p:sp>
      <p:sp>
        <p:nvSpPr>
          <p:cNvPr id="24" name="Text 21"/>
          <p:cNvSpPr/>
          <p:nvPr/>
        </p:nvSpPr>
        <p:spPr>
          <a:xfrm>
            <a:off x="799386" y="6547604"/>
            <a:ext cx="7613809" cy="25181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2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1970年逝世，享年70岁。</a:t>
            </a:r>
            <a:endParaRPr lang="en-US" sz="1200" dirty="0"/>
          </a:p>
        </p:txBody>
      </p:sp>
      <p:sp>
        <p:nvSpPr>
          <p:cNvPr id="25" name="Text 22"/>
          <p:cNvSpPr/>
          <p:nvPr/>
        </p:nvSpPr>
        <p:spPr>
          <a:xfrm>
            <a:off x="786646" y="7333417"/>
            <a:ext cx="7806690" cy="31468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毛泽东评价："我们党为革命牺牲最多的是海东同志。"</a:t>
            </a:r>
            <a:endParaRPr lang="en-US" sz="1500" dirty="0"/>
          </a:p>
        </p:txBody>
      </p:sp>
      <p:sp>
        <p:nvSpPr>
          <p:cNvPr id="26" name="Shape 23"/>
          <p:cNvSpPr/>
          <p:nvPr/>
        </p:nvSpPr>
        <p:spPr>
          <a:xfrm>
            <a:off x="550664" y="7156490"/>
            <a:ext cx="22860" cy="668536"/>
          </a:xfrm>
          <a:prstGeom prst="rect">
            <a:avLst/>
          </a:prstGeom>
          <a:solidFill>
            <a:srgbClr val="4950BC"/>
          </a:solid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9144000" y="0"/>
            <a:ext cx="5486400" cy="8229600"/>
          </a:xfrm>
          <a:prstGeom prst="rect">
            <a:avLst/>
          </a:prstGeom>
          <a:solidFill>
            <a:srgbClr val="DFDFE0"/>
          </a:solidFill>
        </p:spPr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981440" y="0"/>
            <a:ext cx="5486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299323" y="298013"/>
            <a:ext cx="7367230" cy="58876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600"/>
              </a:lnSpc>
              <a:buNone/>
            </a:pPr>
            <a:r>
              <a:rPr lang="en-US" sz="37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5000大洋见党性：雪中送炭显忠诚</a:t>
            </a:r>
            <a:endParaRPr lang="en-US" sz="3700" dirty="0"/>
          </a:p>
        </p:txBody>
      </p:sp>
      <p:sp>
        <p:nvSpPr>
          <p:cNvPr id="5" name="Text 2"/>
          <p:cNvSpPr/>
          <p:nvPr/>
        </p:nvSpPr>
        <p:spPr>
          <a:xfrm>
            <a:off x="659368" y="1599843"/>
            <a:ext cx="7825264" cy="602694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1935年10月，中央红军长征抵达陕北，物资极度匮乏。毛泽东致信红十五军团军团长徐海东，请求支援。</a:t>
            </a:r>
            <a:endParaRPr lang="en-US" sz="1450" dirty="0"/>
          </a:p>
        </p:txBody>
      </p:sp>
      <p:sp>
        <p:nvSpPr>
          <p:cNvPr id="6" name="Shape 3"/>
          <p:cNvSpPr/>
          <p:nvPr/>
        </p:nvSpPr>
        <p:spPr>
          <a:xfrm>
            <a:off x="659368" y="2414468"/>
            <a:ext cx="188357" cy="1130379"/>
          </a:xfrm>
          <a:prstGeom prst="roundRect">
            <a:avLst>
              <a:gd name="adj" fmla="val 4200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36082" y="2602825"/>
            <a:ext cx="2354937" cy="2943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毛泽东急调2500元</a:t>
            </a:r>
            <a:endParaRPr lang="en-US" sz="1850" dirty="0"/>
          </a:p>
        </p:txBody>
      </p:sp>
      <p:sp>
        <p:nvSpPr>
          <p:cNvPr id="8" name="Text 5"/>
          <p:cNvSpPr/>
          <p:nvPr/>
        </p:nvSpPr>
        <p:spPr>
          <a:xfrm>
            <a:off x="1036082" y="3010138"/>
            <a:ext cx="7448550" cy="3013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中央红军急需经费，毛泽东向相对富裕的徐海东军团借款2500元。</a:t>
            </a:r>
            <a:endParaRPr lang="en-US" sz="1450" dirty="0"/>
          </a:p>
        </p:txBody>
      </p:sp>
      <p:sp>
        <p:nvSpPr>
          <p:cNvPr id="9" name="Shape 6"/>
          <p:cNvSpPr/>
          <p:nvPr/>
        </p:nvSpPr>
        <p:spPr>
          <a:xfrm>
            <a:off x="941903" y="3733205"/>
            <a:ext cx="188357" cy="1130379"/>
          </a:xfrm>
          <a:prstGeom prst="roundRect">
            <a:avLst>
              <a:gd name="adj" fmla="val 4200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1318617" y="3921562"/>
            <a:ext cx="2505789" cy="2943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徐海东倾囊相助5000元</a:t>
            </a:r>
            <a:endParaRPr lang="en-US" sz="1850" dirty="0"/>
          </a:p>
        </p:txBody>
      </p:sp>
      <p:sp>
        <p:nvSpPr>
          <p:cNvPr id="11" name="Text 8"/>
          <p:cNvSpPr/>
          <p:nvPr/>
        </p:nvSpPr>
        <p:spPr>
          <a:xfrm>
            <a:off x="1318617" y="4328874"/>
            <a:ext cx="7166015" cy="3013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徐海东立即拿出军团仅有的5000元（相当于他全部家底的三分之二），慷慨支援中央。</a:t>
            </a:r>
            <a:endParaRPr lang="en-US" sz="1450" dirty="0"/>
          </a:p>
        </p:txBody>
      </p:sp>
      <p:sp>
        <p:nvSpPr>
          <p:cNvPr id="12" name="Shape 9"/>
          <p:cNvSpPr/>
          <p:nvPr/>
        </p:nvSpPr>
        <p:spPr>
          <a:xfrm>
            <a:off x="1224558" y="5051941"/>
            <a:ext cx="188357" cy="1130379"/>
          </a:xfrm>
          <a:prstGeom prst="roundRect">
            <a:avLst>
              <a:gd name="adj" fmla="val 4200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601272" y="5240298"/>
            <a:ext cx="2354937" cy="2943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物资兵力无私奉献</a:t>
            </a:r>
            <a:endParaRPr lang="en-US" sz="1850" dirty="0"/>
          </a:p>
        </p:txBody>
      </p:sp>
      <p:sp>
        <p:nvSpPr>
          <p:cNvPr id="14" name="Text 11"/>
          <p:cNvSpPr/>
          <p:nvPr/>
        </p:nvSpPr>
        <p:spPr>
          <a:xfrm>
            <a:off x="1601272" y="5647611"/>
            <a:ext cx="6883360" cy="3013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他还主动送出大量武器、粮食，并将最精锐的骑兵团调拨给中央红军。</a:t>
            </a:r>
            <a:endParaRPr lang="en-US" sz="1450" dirty="0"/>
          </a:p>
        </p:txBody>
      </p:sp>
      <p:sp>
        <p:nvSpPr>
          <p:cNvPr id="15" name="Shape 12"/>
          <p:cNvSpPr/>
          <p:nvPr/>
        </p:nvSpPr>
        <p:spPr>
          <a:xfrm>
            <a:off x="1507093" y="6370677"/>
            <a:ext cx="188357" cy="1130379"/>
          </a:xfrm>
          <a:prstGeom prst="roundRect">
            <a:avLst>
              <a:gd name="adj" fmla="val 42009"/>
            </a:avLst>
          </a:prstGeom>
          <a:solidFill>
            <a:srgbClr val="DADBF1"/>
          </a:solidFill>
          <a:ln w="7620">
            <a:solidFill>
              <a:srgbClr val="C0C1D7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1883807" y="6559034"/>
            <a:ext cx="2354937" cy="29432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85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毛泽东高度赞誉</a:t>
            </a:r>
            <a:endParaRPr lang="en-US" sz="1850" dirty="0"/>
          </a:p>
        </p:txBody>
      </p:sp>
      <p:sp>
        <p:nvSpPr>
          <p:cNvPr id="17" name="Text 14"/>
          <p:cNvSpPr/>
          <p:nvPr/>
        </p:nvSpPr>
        <p:spPr>
          <a:xfrm>
            <a:off x="1883807" y="6966347"/>
            <a:ext cx="6600825" cy="30134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毛泽东称赞他是“最好的共产党员”，是“对中国革命有大功的人”。</a:t>
            </a:r>
            <a:endParaRPr lang="en-US" sz="14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0801" y="697587"/>
            <a:ext cx="5920740" cy="61686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85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红二十五军长征：先锋之旅</a:t>
            </a:r>
            <a:endParaRPr lang="en-US" sz="3850" dirty="0"/>
          </a:p>
        </p:txBody>
      </p:sp>
      <p:sp>
        <p:nvSpPr>
          <p:cNvPr id="4" name="Text 1"/>
          <p:cNvSpPr/>
          <p:nvPr/>
        </p:nvSpPr>
        <p:spPr>
          <a:xfrm>
            <a:off x="690801" y="1610439"/>
            <a:ext cx="7762399" cy="63150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红二十五军，作为“北上抗日第二先遣队”，以非凡毅力和战略远见率先完成长征，在中国革命史写下光辉一页。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690801" y="2463998"/>
            <a:ext cx="197287" cy="2466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01</a:t>
            </a:r>
            <a:endParaRPr lang="en-US" sz="1550" dirty="0"/>
          </a:p>
        </p:txBody>
      </p:sp>
      <p:sp>
        <p:nvSpPr>
          <p:cNvPr id="6" name="Shape 3"/>
          <p:cNvSpPr/>
          <p:nvPr/>
        </p:nvSpPr>
        <p:spPr>
          <a:xfrm>
            <a:off x="690801" y="2776538"/>
            <a:ext cx="3782497" cy="22860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7" name="Text 4"/>
          <p:cNvSpPr/>
          <p:nvPr/>
        </p:nvSpPr>
        <p:spPr>
          <a:xfrm>
            <a:off x="690801" y="2920841"/>
            <a:ext cx="2467332" cy="3083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始发启程</a:t>
            </a:r>
            <a:endParaRPr lang="en-US" sz="1900" dirty="0"/>
          </a:p>
        </p:txBody>
      </p:sp>
      <p:sp>
        <p:nvSpPr>
          <p:cNvPr id="8" name="Text 5"/>
          <p:cNvSpPr/>
          <p:nvPr/>
        </p:nvSpPr>
        <p:spPr>
          <a:xfrm>
            <a:off x="690801" y="3347561"/>
            <a:ext cx="3782497" cy="63150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1934年11月16日，红二十五军从鄂豫皖苏区出发，开启长征，担任北上抗日先遣队。</a:t>
            </a:r>
            <a:endParaRPr lang="en-US" sz="1550" dirty="0"/>
          </a:p>
        </p:txBody>
      </p:sp>
      <p:sp>
        <p:nvSpPr>
          <p:cNvPr id="9" name="Text 6"/>
          <p:cNvSpPr/>
          <p:nvPr/>
        </p:nvSpPr>
        <p:spPr>
          <a:xfrm>
            <a:off x="4670584" y="2463998"/>
            <a:ext cx="197287" cy="2466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02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4670584" y="2776538"/>
            <a:ext cx="3782616" cy="22860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11" name="Text 8"/>
          <p:cNvSpPr/>
          <p:nvPr/>
        </p:nvSpPr>
        <p:spPr>
          <a:xfrm>
            <a:off x="4670584" y="2920841"/>
            <a:ext cx="2467332" cy="3083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征程艰险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4670584" y="3347561"/>
            <a:ext cx="3782616" cy="63150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历经10个月，转战四省近万里，克服重重困难。</a:t>
            </a:r>
            <a:endParaRPr lang="en-US" sz="1550" dirty="0"/>
          </a:p>
        </p:txBody>
      </p:sp>
      <p:sp>
        <p:nvSpPr>
          <p:cNvPr id="13" name="Text 10"/>
          <p:cNvSpPr/>
          <p:nvPr/>
        </p:nvSpPr>
        <p:spPr>
          <a:xfrm>
            <a:off x="690801" y="4324350"/>
            <a:ext cx="197287" cy="2466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03</a:t>
            </a:r>
            <a:endParaRPr lang="en-US" sz="1550" dirty="0"/>
          </a:p>
        </p:txBody>
      </p:sp>
      <p:sp>
        <p:nvSpPr>
          <p:cNvPr id="14" name="Shape 11"/>
          <p:cNvSpPr/>
          <p:nvPr/>
        </p:nvSpPr>
        <p:spPr>
          <a:xfrm>
            <a:off x="690801" y="4636889"/>
            <a:ext cx="3782497" cy="22860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15" name="Text 12"/>
          <p:cNvSpPr/>
          <p:nvPr/>
        </p:nvSpPr>
        <p:spPr>
          <a:xfrm>
            <a:off x="690801" y="4781193"/>
            <a:ext cx="2467332" cy="3083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陕北会师</a:t>
            </a:r>
            <a:endParaRPr lang="en-US" sz="1900" dirty="0"/>
          </a:p>
        </p:txBody>
      </p:sp>
      <p:sp>
        <p:nvSpPr>
          <p:cNvPr id="16" name="Text 13"/>
          <p:cNvSpPr/>
          <p:nvPr/>
        </p:nvSpPr>
        <p:spPr>
          <a:xfrm>
            <a:off x="690801" y="5207913"/>
            <a:ext cx="3782497" cy="63150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1935年9月15日，率先抵达陕北，与当地红军成功会师。</a:t>
            </a:r>
            <a:endParaRPr lang="en-US" sz="1550" dirty="0"/>
          </a:p>
        </p:txBody>
      </p:sp>
      <p:sp>
        <p:nvSpPr>
          <p:cNvPr id="17" name="Text 14"/>
          <p:cNvSpPr/>
          <p:nvPr/>
        </p:nvSpPr>
        <p:spPr>
          <a:xfrm>
            <a:off x="4670584" y="4324350"/>
            <a:ext cx="197287" cy="2466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04</a:t>
            </a:r>
            <a:endParaRPr lang="en-US" sz="1550" dirty="0"/>
          </a:p>
        </p:txBody>
      </p:sp>
      <p:sp>
        <p:nvSpPr>
          <p:cNvPr id="18" name="Shape 15"/>
          <p:cNvSpPr/>
          <p:nvPr/>
        </p:nvSpPr>
        <p:spPr>
          <a:xfrm>
            <a:off x="4670584" y="4636889"/>
            <a:ext cx="3782616" cy="22860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19" name="Text 16"/>
          <p:cNvSpPr/>
          <p:nvPr/>
        </p:nvSpPr>
        <p:spPr>
          <a:xfrm>
            <a:off x="4670584" y="4781193"/>
            <a:ext cx="2467332" cy="3083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先锋凯旋</a:t>
            </a:r>
            <a:endParaRPr lang="en-US" sz="1900" dirty="0"/>
          </a:p>
        </p:txBody>
      </p:sp>
      <p:sp>
        <p:nvSpPr>
          <p:cNvPr id="20" name="Text 17"/>
          <p:cNvSpPr/>
          <p:nvPr/>
        </p:nvSpPr>
        <p:spPr>
          <a:xfrm>
            <a:off x="4670584" y="5207913"/>
            <a:ext cx="3782616" cy="631507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成为首支胜利完成长征的部队，极大地鼓舞了后续红军。</a:t>
            </a:r>
            <a:endParaRPr lang="en-US" sz="1550" dirty="0"/>
          </a:p>
        </p:txBody>
      </p:sp>
      <p:sp>
        <p:nvSpPr>
          <p:cNvPr id="21" name="Text 18"/>
          <p:cNvSpPr/>
          <p:nvPr/>
        </p:nvSpPr>
        <p:spPr>
          <a:xfrm>
            <a:off x="690801" y="6184702"/>
            <a:ext cx="197287" cy="246698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05</a:t>
            </a:r>
            <a:endParaRPr lang="en-US" sz="1550" dirty="0"/>
          </a:p>
        </p:txBody>
      </p:sp>
      <p:sp>
        <p:nvSpPr>
          <p:cNvPr id="22" name="Shape 19"/>
          <p:cNvSpPr/>
          <p:nvPr/>
        </p:nvSpPr>
        <p:spPr>
          <a:xfrm>
            <a:off x="690801" y="6497241"/>
            <a:ext cx="7762399" cy="22860"/>
          </a:xfrm>
          <a:prstGeom prst="rect">
            <a:avLst/>
          </a:prstGeom>
          <a:solidFill>
            <a:srgbClr val="4950BC"/>
          </a:solidFill>
        </p:spPr>
      </p:sp>
      <p:sp>
        <p:nvSpPr>
          <p:cNvPr id="23" name="Text 20"/>
          <p:cNvSpPr/>
          <p:nvPr/>
        </p:nvSpPr>
        <p:spPr>
          <a:xfrm>
            <a:off x="690801" y="6641544"/>
            <a:ext cx="2467332" cy="308372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战略贡献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690801" y="7068264"/>
            <a:ext cx="7762399" cy="31575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为中央红军主力进驻陕北创造条件，奠定革命基础。</a:t>
            </a:r>
            <a:endParaRPr lang="en-US" sz="15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7103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9852" y="3311009"/>
            <a:ext cx="6683454" cy="64269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b="1" dirty="0">
                <a:solidFill>
                  <a:srgbClr val="000000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徐海东：浴血征程，铸就忠诚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9852" y="4262199"/>
            <a:ext cx="13190696" cy="329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徐海东大将的革命生涯充满战斗与奉献。他从窑工成长为红军将领，足迹遍布烽火大地，为中国革命立下了不朽功勋。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719852" y="4822627"/>
            <a:ext cx="6492478" cy="1230630"/>
          </a:xfrm>
          <a:prstGeom prst="roundRect">
            <a:avLst>
              <a:gd name="adj" fmla="val 891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6" name="Shape 3"/>
          <p:cNvSpPr/>
          <p:nvPr/>
        </p:nvSpPr>
        <p:spPr>
          <a:xfrm>
            <a:off x="696992" y="4822627"/>
            <a:ext cx="91440" cy="1230630"/>
          </a:xfrm>
          <a:prstGeom prst="roundRect">
            <a:avLst>
              <a:gd name="adj" fmla="val 94476"/>
            </a:avLst>
          </a:prstGeom>
          <a:solidFill>
            <a:srgbClr val="4950BC"/>
          </a:solidFill>
        </p:spPr>
      </p:sp>
      <p:sp>
        <p:nvSpPr>
          <p:cNvPr id="7" name="Text 4"/>
          <p:cNvSpPr/>
          <p:nvPr/>
        </p:nvSpPr>
        <p:spPr>
          <a:xfrm>
            <a:off x="1016913" y="5051108"/>
            <a:ext cx="2571036" cy="321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早期投身革命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1016913" y="5495687"/>
            <a:ext cx="5966936" cy="329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1925年加入中国共产党，投身北伐战争。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417951" y="4822627"/>
            <a:ext cx="6492597" cy="1230630"/>
          </a:xfrm>
          <a:prstGeom prst="roundRect">
            <a:avLst>
              <a:gd name="adj" fmla="val 891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7395091" y="4822627"/>
            <a:ext cx="91440" cy="1230630"/>
          </a:xfrm>
          <a:prstGeom prst="roundRect">
            <a:avLst>
              <a:gd name="adj" fmla="val 94476"/>
            </a:avLst>
          </a:prstGeom>
          <a:solidFill>
            <a:srgbClr val="4950BC"/>
          </a:solidFill>
        </p:spPr>
      </p:sp>
      <p:sp>
        <p:nvSpPr>
          <p:cNvPr id="11" name="Text 8"/>
          <p:cNvSpPr/>
          <p:nvPr/>
        </p:nvSpPr>
        <p:spPr>
          <a:xfrm>
            <a:off x="7715012" y="5051108"/>
            <a:ext cx="2571036" cy="321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黄麻起义与苏区创建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7715012" y="5495687"/>
            <a:ext cx="5967055" cy="329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1927年参加黄麻起义，创建鄂豫皖苏区。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719852" y="6258878"/>
            <a:ext cx="6492478" cy="1230630"/>
          </a:xfrm>
          <a:prstGeom prst="roundRect">
            <a:avLst>
              <a:gd name="adj" fmla="val 891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4" name="Shape 11"/>
          <p:cNvSpPr/>
          <p:nvPr/>
        </p:nvSpPr>
        <p:spPr>
          <a:xfrm>
            <a:off x="696992" y="6258878"/>
            <a:ext cx="91440" cy="1230630"/>
          </a:xfrm>
          <a:prstGeom prst="roundRect">
            <a:avLst>
              <a:gd name="adj" fmla="val 94476"/>
            </a:avLst>
          </a:prstGeom>
          <a:solidFill>
            <a:srgbClr val="4950BC"/>
          </a:solidFill>
        </p:spPr>
      </p:sp>
      <p:sp>
        <p:nvSpPr>
          <p:cNvPr id="15" name="Text 12"/>
          <p:cNvSpPr/>
          <p:nvPr/>
        </p:nvSpPr>
        <p:spPr>
          <a:xfrm>
            <a:off x="1016913" y="6487358"/>
            <a:ext cx="2571036" cy="321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军事领导与威名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1016913" y="6931938"/>
            <a:ext cx="5966936" cy="329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历任红军团长、师长、军长，骁勇善战，被誉为“徐老虎”。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7417951" y="6258878"/>
            <a:ext cx="6492597" cy="1230630"/>
          </a:xfrm>
          <a:prstGeom prst="roundRect">
            <a:avLst>
              <a:gd name="adj" fmla="val 8916"/>
            </a:avLst>
          </a:prstGeom>
          <a:solidFill>
            <a:srgbClr val="FFFFFF"/>
          </a:solidFill>
          <a:ln w="22860">
            <a:solidFill>
              <a:srgbClr val="C0C1D7"/>
            </a:solidFill>
            <a:prstDash val="solid"/>
          </a:ln>
        </p:spPr>
      </p:sp>
      <p:sp>
        <p:nvSpPr>
          <p:cNvPr id="18" name="Shape 15"/>
          <p:cNvSpPr/>
          <p:nvPr/>
        </p:nvSpPr>
        <p:spPr>
          <a:xfrm>
            <a:off x="7395091" y="6258878"/>
            <a:ext cx="91440" cy="1230630"/>
          </a:xfrm>
          <a:prstGeom prst="roundRect">
            <a:avLst>
              <a:gd name="adj" fmla="val 94476"/>
            </a:avLst>
          </a:prstGeom>
          <a:solidFill>
            <a:srgbClr val="4950BC"/>
          </a:solidFill>
        </p:spPr>
      </p:sp>
      <p:sp>
        <p:nvSpPr>
          <p:cNvPr id="19" name="Text 16"/>
          <p:cNvSpPr/>
          <p:nvPr/>
        </p:nvSpPr>
        <p:spPr>
          <a:xfrm>
            <a:off x="7715012" y="6487358"/>
            <a:ext cx="2571036" cy="32123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272525"/>
                </a:solidFill>
                <a:latin typeface="Inter Bold" pitchFamily="34" charset="0"/>
                <a:ea typeface="Inter Bold" pitchFamily="34" charset="-122"/>
                <a:cs typeface="Inter Bold" pitchFamily="34" charset="-120"/>
              </a:rPr>
              <a:t>坚守大别山区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7715012" y="6931938"/>
            <a:ext cx="5967055" cy="32908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红四方面军撤离后，坚守大别山区，坚持艰苦革命斗争。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1217</Words>
  <Application>WPS 演示</Application>
  <PresentationFormat>On-screen Show (16:9)</PresentationFormat>
  <Paragraphs>150</Paragraphs>
  <Slides>7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9" baseType="lpstr">
      <vt:lpstr>Arial</vt:lpstr>
      <vt:lpstr>宋体</vt:lpstr>
      <vt:lpstr>Wingdings</vt:lpstr>
      <vt:lpstr>Inter Bold</vt:lpstr>
      <vt:lpstr>Segment7</vt:lpstr>
      <vt:lpstr>Inter Bold</vt:lpstr>
      <vt:lpstr>Inter Bold</vt:lpstr>
      <vt:lpstr>Inter Medium</vt:lpstr>
      <vt:lpstr>Inter Medium</vt:lpstr>
      <vt:lpstr>Inter Medium</vt:lpstr>
      <vt:lpstr>Inter</vt:lpstr>
      <vt:lpstr>Inter</vt:lpstr>
      <vt:lpstr>Inter</vt:lpstr>
      <vt:lpstr>Inter Light</vt:lpstr>
      <vt:lpstr>Inter Light</vt:lpstr>
      <vt:lpstr>Inter Light</vt:lpstr>
      <vt:lpstr>Calibri</vt:lpstr>
      <vt:lpstr>微软雅黑</vt:lpstr>
      <vt:lpstr>Arial Unicode MS</vt:lpstr>
      <vt:lpstr>等线</vt:lpstr>
      <vt:lpstr>MingLiU-ExtB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lwl</cp:lastModifiedBy>
  <cp:revision>3</cp:revision>
  <dcterms:created xsi:type="dcterms:W3CDTF">2025-10-19T10:21:00Z</dcterms:created>
  <dcterms:modified xsi:type="dcterms:W3CDTF">2025-10-19T12:22:18Z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8D4D25D338CD4E3BBA1CF4719C60592E_12</vt:lpwstr>
  </property>
  <property fmtid="{D5CDD505-2E9C-101B-9397-08002B2CF9AE}" pid="3" name="KSOProductBuildVer">
    <vt:lpwstr>2052-12.8.2.18205</vt:lpwstr>
  </property>
</Properties>
</file>